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Palatino Linotype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Rajdhani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jTiwLXgaSad6QLHpste6B6lUA5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alatinoLinotype-bold.fntdata"/><Relationship Id="rId10" Type="http://schemas.openxmlformats.org/officeDocument/2006/relationships/slide" Target="slides/slide6.xml"/><Relationship Id="rId32" Type="http://schemas.openxmlformats.org/officeDocument/2006/relationships/font" Target="fonts/PalatinoLinotype-regular.fntdata"/><Relationship Id="rId13" Type="http://schemas.openxmlformats.org/officeDocument/2006/relationships/slide" Target="slides/slide9.xml"/><Relationship Id="rId35" Type="http://schemas.openxmlformats.org/officeDocument/2006/relationships/font" Target="fonts/PalatinoLinotype-boldItalic.fntdata"/><Relationship Id="rId12" Type="http://schemas.openxmlformats.org/officeDocument/2006/relationships/slide" Target="slides/slide8.xml"/><Relationship Id="rId34" Type="http://schemas.openxmlformats.org/officeDocument/2006/relationships/font" Target="fonts/PalatinoLinotype-italic.fntdata"/><Relationship Id="rId15" Type="http://schemas.openxmlformats.org/officeDocument/2006/relationships/slide" Target="slides/slide11.xml"/><Relationship Id="rId37" Type="http://schemas.openxmlformats.org/officeDocument/2006/relationships/font" Target="fonts/Quicksand-bold.fntdata"/><Relationship Id="rId14" Type="http://schemas.openxmlformats.org/officeDocument/2006/relationships/slide" Target="slides/slide10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3.xml"/><Relationship Id="rId39" Type="http://schemas.openxmlformats.org/officeDocument/2006/relationships/font" Target="fonts/Rajdhani-bold.fntdata"/><Relationship Id="rId16" Type="http://schemas.openxmlformats.org/officeDocument/2006/relationships/slide" Target="slides/slide12.xml"/><Relationship Id="rId38" Type="http://schemas.openxmlformats.org/officeDocument/2006/relationships/font" Target="fonts/Rajdhani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78aa67f3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378aa67f3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8d27d80d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38d27d80d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78aa67f3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78aa67f3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378aa67f35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968b127c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968b127c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3968b127c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968b127cb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3968b127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968b127cb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3968b127cb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78aa67f3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378aa67f3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378aa67f35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78aa67f3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78aa67f3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378aa67f35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991b94b3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991b94b3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3991b94b3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 txBox="1"/>
          <p:nvPr>
            <p:ph type="ctrTitle"/>
          </p:nvPr>
        </p:nvSpPr>
        <p:spPr>
          <a:xfrm>
            <a:off x="354000" y="1490495"/>
            <a:ext cx="11484000" cy="1938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6000"/>
              <a:buFont typeface="Palatino Linotype"/>
              <a:buNone/>
              <a:defRPr b="1" i="0" sz="6000" u="none" cap="none" strike="noStrike">
                <a:solidFill>
                  <a:srgbClr val="203864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4"/>
          <p:cNvSpPr/>
          <p:nvPr/>
        </p:nvSpPr>
        <p:spPr>
          <a:xfrm>
            <a:off x="354000" y="4905840"/>
            <a:ext cx="11483999" cy="121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4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Sala de Aula Aberta - Disciplinas IA/CI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4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Universidade de Pernambuco – UPE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4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Escola de Engenharia – POLI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alatino Linotype"/>
              <a:buNone/>
            </a:pPr>
            <a:r>
              <a:rPr b="0" i="0" lang="de-DE" sz="14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Engenharia de Computação – EComp / PPG-EC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solidFill>
            <a:srgbClr val="FFFFFF">
              <a:alpha val="4470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733">
                <a:solidFill>
                  <a:srgbClr val="F3F3F3"/>
                </a:solidFill>
              </a:defRPr>
            </a:lvl1pPr>
            <a:lvl2pPr indent="-29845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2pPr>
            <a:lvl3pPr indent="-29845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3pPr>
            <a:lvl4pPr indent="-29845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4pPr>
            <a:lvl5pPr indent="-29845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5pPr>
            <a:lvl6pPr indent="-29845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6pPr>
            <a:lvl7pPr indent="-29845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7pPr>
            <a:lvl8pPr indent="-29845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8pPr>
            <a:lvl9pPr indent="-29845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AutoNum type="romanLcPeriod"/>
              <a:defRPr sz="1600"/>
            </a:lvl9pPr>
          </a:lstStyle>
          <a:p/>
        </p:txBody>
      </p:sp>
      <p:sp>
        <p:nvSpPr>
          <p:cNvPr id="23" name="Google Shape;23;p39"/>
          <p:cNvSpPr txBox="1"/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0"/>
          <p:cNvSpPr txBox="1"/>
          <p:nvPr>
            <p:ph type="title"/>
          </p:nvPr>
        </p:nvSpPr>
        <p:spPr>
          <a:xfrm>
            <a:off x="697100" y="1295800"/>
            <a:ext cx="5050400" cy="4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0"/>
          <p:cNvSpPr txBox="1"/>
          <p:nvPr>
            <p:ph idx="1" type="subTitle"/>
          </p:nvPr>
        </p:nvSpPr>
        <p:spPr>
          <a:xfrm>
            <a:off x="6399933" y="2605600"/>
            <a:ext cx="25868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27" name="Google Shape;27;p40"/>
          <p:cNvSpPr txBox="1"/>
          <p:nvPr>
            <p:ph idx="2" type="title"/>
          </p:nvPr>
        </p:nvSpPr>
        <p:spPr>
          <a:xfrm>
            <a:off x="6465560" y="1334833"/>
            <a:ext cx="2702400" cy="2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8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831850" y="114057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6000"/>
              <a:buFont typeface="Palatino Linotype"/>
              <a:buNone/>
              <a:defRPr b="1" i="0" sz="6000" u="none" cap="none" strike="noStrike">
                <a:solidFill>
                  <a:srgbClr val="203864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831850" y="402029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title"/>
          </p:nvPr>
        </p:nvSpPr>
        <p:spPr>
          <a:xfrm>
            <a:off x="354000" y="567663"/>
            <a:ext cx="8496086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4000"/>
              <a:buFont typeface="Palatino Linotype"/>
              <a:buNone/>
              <a:defRPr b="1" i="0" sz="4000" u="none" cap="none" strike="noStrike">
                <a:solidFill>
                  <a:srgbClr val="203864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838200" y="1799766"/>
            <a:ext cx="5181600" cy="4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2" type="body"/>
          </p:nvPr>
        </p:nvSpPr>
        <p:spPr>
          <a:xfrm>
            <a:off x="6172200" y="1799766"/>
            <a:ext cx="5181600" cy="4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354000" y="567663"/>
            <a:ext cx="8496086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4000"/>
              <a:buFont typeface="Palatino Linotype"/>
              <a:buNone/>
              <a:defRPr b="1" i="0" sz="4000" u="none" cap="none" strike="noStrike">
                <a:solidFill>
                  <a:srgbClr val="203864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5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nner" id="10" name="Google Shape;10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273309" y="721"/>
            <a:ext cx="2930691" cy="470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354000" y="1585952"/>
            <a:ext cx="1148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/>
        </p:nvSpPr>
        <p:spPr>
          <a:xfrm>
            <a:off x="359874" y="6361725"/>
            <a:ext cx="56472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1F3864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Projeto &lt;XXX&gt;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1F3864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SAA – Prof. Fernando Buarque / IA-CI / POLI / UPE (2022.2)</a:t>
            </a:r>
            <a:endParaRPr b="0" i="0" sz="1200" u="none" cap="none" strike="noStrike">
              <a:solidFill>
                <a:srgbClr val="1F3864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3" name="Google Shape;13;p23"/>
          <p:cNvSpPr txBox="1"/>
          <p:nvPr/>
        </p:nvSpPr>
        <p:spPr>
          <a:xfrm>
            <a:off x="11118000" y="636685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rgbClr val="203864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‹#›</a:t>
            </a:fld>
            <a:endParaRPr b="0" i="0" sz="1200" u="none" cap="none" strike="noStrike">
              <a:solidFill>
                <a:srgbClr val="203864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4" name="Google Shape;14;p23"/>
          <p:cNvSpPr/>
          <p:nvPr/>
        </p:nvSpPr>
        <p:spPr>
          <a:xfrm>
            <a:off x="0" y="6221220"/>
            <a:ext cx="12204000" cy="16920"/>
          </a:xfrm>
          <a:prstGeom prst="rect">
            <a:avLst/>
          </a:prstGeom>
          <a:solidFill>
            <a:srgbClr val="4171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5" name="Google Shape;1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85417" y="54124"/>
            <a:ext cx="586187" cy="34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6271980"/>
            <a:ext cx="456343" cy="506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curso Polícia Civil PE | Gran Cursos Online" id="17" name="Google Shape;1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8474" y="6255060"/>
            <a:ext cx="728669" cy="54764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s39H-CgjFLGvoV4lyHrZZKsCZjzhivQ3/view?usp=share_link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google.com/url?sa=i&amp;url=https%3A%2F%2Fodia.ig.com.br%2Frio-de-janeiro%2F2018%2F08%2F5567043-estudo-do-mp-mostra-que-43-5-das-viaturas-da-policia-militar-estao-com-defeito.html&amp;psig=AOvVaw3Hs6hfQCoQtBM9YJB11iis&amp;ust=1682195096124000&amp;source=images&amp;cd=vfe&amp;ved=0CBMQjhxqFwoTCODKhZvnu_4CFQAAAAAdAAAAABAE" TargetMode="External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type="ctrTitle"/>
          </p:nvPr>
        </p:nvSpPr>
        <p:spPr>
          <a:xfrm>
            <a:off x="298100" y="987320"/>
            <a:ext cx="1148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6000"/>
              <a:buFont typeface="Palatino Linotype"/>
              <a:buNone/>
            </a:pPr>
            <a:r>
              <a:rPr lang="de-DE"/>
              <a:t>Vistoria de Viaturas</a:t>
            </a:r>
            <a:endParaRPr/>
          </a:p>
        </p:txBody>
      </p:sp>
      <p:sp>
        <p:nvSpPr>
          <p:cNvPr id="43" name="Google Shape;43;p1"/>
          <p:cNvSpPr txBox="1"/>
          <p:nvPr>
            <p:ph idx="4294967295" type="subTitle"/>
          </p:nvPr>
        </p:nvSpPr>
        <p:spPr>
          <a:xfrm>
            <a:off x="298100" y="4915498"/>
            <a:ext cx="60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41176"/>
              <a:buFont typeface="Arial"/>
              <a:buNone/>
            </a:pPr>
            <a:r>
              <a:rPr b="0" i="0" lang="de-DE" sz="68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Equipe: </a:t>
            </a:r>
            <a:endParaRPr sz="6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41176"/>
              <a:buFont typeface="Arial"/>
              <a:buNone/>
            </a:pPr>
            <a:r>
              <a:rPr lang="de-DE" sz="6800"/>
              <a:t>George Vieira</a:t>
            </a:r>
            <a:endParaRPr sz="6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41176"/>
              <a:buFont typeface="Arial"/>
              <a:buNone/>
            </a:pPr>
            <a:r>
              <a:rPr lang="de-DE" sz="6800"/>
              <a:t>Rodrigo Luiz</a:t>
            </a:r>
            <a:endParaRPr sz="6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95959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95959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145143" y="1441836"/>
            <a:ext cx="11617131" cy="309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 sz="6000">
                <a:solidFill>
                  <a:srgbClr val="323F4F"/>
                </a:solidFill>
              </a:rPr>
              <a:t>03 – Diagrama de Classes</a:t>
            </a:r>
            <a:endParaRPr sz="6000">
              <a:solidFill>
                <a:srgbClr val="323F4F"/>
              </a:solidFill>
            </a:endParaRPr>
          </a:p>
        </p:txBody>
      </p:sp>
      <p:cxnSp>
        <p:nvCxnSpPr>
          <p:cNvPr id="131" name="Google Shape;131;p19"/>
          <p:cNvCxnSpPr/>
          <p:nvPr/>
        </p:nvCxnSpPr>
        <p:spPr>
          <a:xfrm>
            <a:off x="6668233" y="3612020"/>
            <a:ext cx="495966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2" name="Google Shape;132;p19"/>
          <p:cNvSpPr txBox="1"/>
          <p:nvPr/>
        </p:nvSpPr>
        <p:spPr>
          <a:xfrm>
            <a:off x="11762274" y="6310383"/>
            <a:ext cx="452057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DE" sz="1333" u="none" cap="none" strike="noStrik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rPr>
              <a:t>‹#›</a:t>
            </a:fld>
            <a:endParaRPr b="1" i="0" sz="1333" u="none" cap="none" strike="noStrike">
              <a:solidFill>
                <a:schemeClr val="accen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Diagrama de Classes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320800"/>
            <a:ext cx="11287126" cy="48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145143" y="1441836"/>
            <a:ext cx="11617131" cy="309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 sz="6000">
                <a:solidFill>
                  <a:srgbClr val="323F4F"/>
                </a:solidFill>
              </a:rPr>
              <a:t>04 – Diagrama de Sequência</a:t>
            </a:r>
            <a:endParaRPr sz="6000">
              <a:solidFill>
                <a:srgbClr val="323F4F"/>
              </a:solidFill>
            </a:endParaRPr>
          </a:p>
        </p:txBody>
      </p:sp>
      <p:cxnSp>
        <p:nvCxnSpPr>
          <p:cNvPr id="144" name="Google Shape;144;p30"/>
          <p:cNvCxnSpPr/>
          <p:nvPr/>
        </p:nvCxnSpPr>
        <p:spPr>
          <a:xfrm>
            <a:off x="6668233" y="3612020"/>
            <a:ext cx="495966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5" name="Google Shape;145;p30"/>
          <p:cNvSpPr txBox="1"/>
          <p:nvPr/>
        </p:nvSpPr>
        <p:spPr>
          <a:xfrm>
            <a:off x="11762274" y="6310383"/>
            <a:ext cx="452057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DE" sz="1333" u="none" cap="none" strike="noStrik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rPr>
              <a:t>‹#›</a:t>
            </a:fld>
            <a:endParaRPr b="1" i="0" sz="1333" u="none" cap="none" strike="noStrike">
              <a:solidFill>
                <a:schemeClr val="accen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Diagrama de Sequência</a:t>
            </a:r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2217509"/>
            <a:ext cx="67437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78aa67f35_0_2"/>
          <p:cNvSpPr txBox="1"/>
          <p:nvPr>
            <p:ph type="title"/>
          </p:nvPr>
        </p:nvSpPr>
        <p:spPr>
          <a:xfrm>
            <a:off x="960133" y="6797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Diagrama de Sequência</a:t>
            </a:r>
            <a:endParaRPr/>
          </a:p>
        </p:txBody>
      </p:sp>
      <p:pic>
        <p:nvPicPr>
          <p:cNvPr id="157" name="Google Shape;157;g2378aa67f3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850" y="1443267"/>
            <a:ext cx="8764833" cy="510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8d27d80df_0_0"/>
          <p:cNvSpPr txBox="1"/>
          <p:nvPr>
            <p:ph type="title"/>
          </p:nvPr>
        </p:nvSpPr>
        <p:spPr>
          <a:xfrm>
            <a:off x="960133" y="6797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Diagrama de Sequência</a:t>
            </a:r>
            <a:endParaRPr/>
          </a:p>
        </p:txBody>
      </p:sp>
      <p:pic>
        <p:nvPicPr>
          <p:cNvPr id="163" name="Google Shape;163;g238d27d80df_0_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050" y="1443274"/>
            <a:ext cx="4893949" cy="47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145143" y="1441836"/>
            <a:ext cx="11617131" cy="309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 sz="6000">
                <a:solidFill>
                  <a:srgbClr val="323F4F"/>
                </a:solidFill>
              </a:rPr>
              <a:t>05 – Dicionário de Dados</a:t>
            </a:r>
            <a:endParaRPr sz="6000">
              <a:solidFill>
                <a:srgbClr val="323F4F"/>
              </a:solidFill>
            </a:endParaRPr>
          </a:p>
        </p:txBody>
      </p:sp>
      <p:cxnSp>
        <p:nvCxnSpPr>
          <p:cNvPr id="169" name="Google Shape;169;p32"/>
          <p:cNvCxnSpPr/>
          <p:nvPr/>
        </p:nvCxnSpPr>
        <p:spPr>
          <a:xfrm>
            <a:off x="6668233" y="3612020"/>
            <a:ext cx="495966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0" name="Google Shape;170;p32"/>
          <p:cNvSpPr txBox="1"/>
          <p:nvPr/>
        </p:nvSpPr>
        <p:spPr>
          <a:xfrm>
            <a:off x="11762274" y="6310383"/>
            <a:ext cx="452057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DE" sz="1333" u="none" cap="none" strike="noStrik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rPr>
              <a:t>‹#›</a:t>
            </a:fld>
            <a:endParaRPr b="1" i="0" sz="1333" u="none" cap="none" strike="noStrike">
              <a:solidFill>
                <a:schemeClr val="accen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Dicionário de Dados</a:t>
            </a: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63" y="3695955"/>
            <a:ext cx="86772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575" y="1830575"/>
            <a:ext cx="91630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145143" y="1441836"/>
            <a:ext cx="11617131" cy="309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 sz="6000">
                <a:solidFill>
                  <a:srgbClr val="323F4F"/>
                </a:solidFill>
              </a:rPr>
              <a:t>06 – ML Canvas</a:t>
            </a:r>
            <a:endParaRPr sz="6000">
              <a:solidFill>
                <a:srgbClr val="323F4F"/>
              </a:solidFill>
            </a:endParaRPr>
          </a:p>
        </p:txBody>
      </p:sp>
      <p:cxnSp>
        <p:nvCxnSpPr>
          <p:cNvPr id="183" name="Google Shape;183;p34"/>
          <p:cNvCxnSpPr/>
          <p:nvPr/>
        </p:nvCxnSpPr>
        <p:spPr>
          <a:xfrm>
            <a:off x="6668233" y="3612020"/>
            <a:ext cx="495966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4" name="Google Shape;184;p34"/>
          <p:cNvSpPr txBox="1"/>
          <p:nvPr/>
        </p:nvSpPr>
        <p:spPr>
          <a:xfrm>
            <a:off x="11762274" y="6310383"/>
            <a:ext cx="452057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DE" sz="1333" u="none" cap="none" strike="noStrik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rPr>
              <a:t>‹#›</a:t>
            </a:fld>
            <a:endParaRPr b="1" i="0" sz="1333" u="none" cap="none" strike="noStrike">
              <a:solidFill>
                <a:schemeClr val="accen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ML Canvas</a:t>
            </a: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799" y="1443375"/>
            <a:ext cx="9165350" cy="45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solidFill>
            <a:srgbClr val="FFFFFF">
              <a:alpha val="4470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7923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AutoNum type="arabicPeriod"/>
            </a:pPr>
            <a:r>
              <a:rPr lang="de-DE" sz="3600">
                <a:solidFill>
                  <a:srgbClr val="323F4F"/>
                </a:solidFill>
              </a:rPr>
              <a:t>Desafio – Projeto</a:t>
            </a:r>
            <a:endParaRPr/>
          </a:p>
          <a:p>
            <a:pPr indent="-397923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AutoNum type="arabicPeriod"/>
            </a:pPr>
            <a:r>
              <a:rPr lang="de-DE" sz="3600">
                <a:solidFill>
                  <a:srgbClr val="323F4F"/>
                </a:solidFill>
              </a:rPr>
              <a:t>Diagrama de Casos de Uso</a:t>
            </a:r>
            <a:endParaRPr/>
          </a:p>
          <a:p>
            <a:pPr indent="-397923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AutoNum type="arabicPeriod"/>
            </a:pPr>
            <a:r>
              <a:rPr lang="de-DE" sz="3600">
                <a:solidFill>
                  <a:srgbClr val="323F4F"/>
                </a:solidFill>
              </a:rPr>
              <a:t>Diagrama de classes</a:t>
            </a:r>
            <a:endParaRPr/>
          </a:p>
          <a:p>
            <a:pPr indent="-397923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AutoNum type="arabicPeriod"/>
            </a:pPr>
            <a:r>
              <a:rPr lang="de-DE" sz="3600">
                <a:solidFill>
                  <a:srgbClr val="323F4F"/>
                </a:solidFill>
              </a:rPr>
              <a:t>Diagrama de </a:t>
            </a:r>
            <a:r>
              <a:rPr lang="de-DE" sz="3600">
                <a:solidFill>
                  <a:srgbClr val="323F4F"/>
                </a:solidFill>
              </a:rPr>
              <a:t>Sequência</a:t>
            </a:r>
            <a:endParaRPr/>
          </a:p>
          <a:p>
            <a:pPr indent="-397923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AutoNum type="arabicPeriod"/>
            </a:pPr>
            <a:r>
              <a:rPr lang="de-DE" sz="3600">
                <a:solidFill>
                  <a:srgbClr val="323F4F"/>
                </a:solidFill>
              </a:rPr>
              <a:t>Dicionário de Dados</a:t>
            </a:r>
            <a:endParaRPr/>
          </a:p>
          <a:p>
            <a:pPr indent="-397923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AutoNum type="arabicPeriod"/>
            </a:pPr>
            <a:r>
              <a:rPr lang="de-DE" sz="3600">
                <a:solidFill>
                  <a:srgbClr val="323F4F"/>
                </a:solidFill>
              </a:rPr>
              <a:t>ML Canvas</a:t>
            </a:r>
            <a:endParaRPr/>
          </a:p>
          <a:p>
            <a:pPr indent="-397923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AutoNum type="arabicPeriod"/>
            </a:pPr>
            <a:r>
              <a:rPr lang="de-DE" sz="3600">
                <a:solidFill>
                  <a:srgbClr val="323F4F"/>
                </a:solidFill>
              </a:rPr>
              <a:t>Mockup – Simulação do Sistema</a:t>
            </a:r>
            <a:endParaRPr/>
          </a:p>
          <a:p>
            <a:pPr indent="-397923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AutoNum type="arabicPeriod"/>
            </a:pPr>
            <a:r>
              <a:rPr lang="de-DE" sz="3600">
                <a:solidFill>
                  <a:srgbClr val="323F4F"/>
                </a:solidFill>
              </a:rPr>
              <a:t>Código</a:t>
            </a:r>
            <a:endParaRPr/>
          </a:p>
          <a:p>
            <a:pPr indent="0" lvl="0" marL="2116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 sz="3600">
                <a:solidFill>
                  <a:srgbClr val="323F4F"/>
                </a:solidFill>
              </a:rPr>
              <a:t> </a:t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Roteiro da Apresentação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145143" y="1441836"/>
            <a:ext cx="11617131" cy="309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 sz="6000">
                <a:solidFill>
                  <a:srgbClr val="323F4F"/>
                </a:solidFill>
              </a:rPr>
              <a:t>07 – Mockup - Simulação</a:t>
            </a:r>
            <a:endParaRPr sz="6000">
              <a:solidFill>
                <a:srgbClr val="323F4F"/>
              </a:solidFill>
            </a:endParaRPr>
          </a:p>
        </p:txBody>
      </p:sp>
      <p:cxnSp>
        <p:nvCxnSpPr>
          <p:cNvPr id="196" name="Google Shape;196;p36"/>
          <p:cNvCxnSpPr/>
          <p:nvPr/>
        </p:nvCxnSpPr>
        <p:spPr>
          <a:xfrm>
            <a:off x="6668233" y="3612020"/>
            <a:ext cx="495966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7" name="Google Shape;197;p36"/>
          <p:cNvSpPr txBox="1"/>
          <p:nvPr/>
        </p:nvSpPr>
        <p:spPr>
          <a:xfrm>
            <a:off x="11762274" y="6310383"/>
            <a:ext cx="452057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DE" sz="1333" u="none" cap="none" strike="noStrik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rPr>
              <a:t>‹#›</a:t>
            </a:fld>
            <a:endParaRPr b="1" i="0" sz="1333" u="none" cap="none" strike="noStrike">
              <a:solidFill>
                <a:schemeClr val="accen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378aa67f3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504825"/>
            <a:ext cx="6134100" cy="5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145143" y="1441836"/>
            <a:ext cx="11617131" cy="309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 sz="6000">
                <a:solidFill>
                  <a:srgbClr val="323F4F"/>
                </a:solidFill>
              </a:rPr>
              <a:t>08 – Código</a:t>
            </a:r>
            <a:endParaRPr sz="6000">
              <a:solidFill>
                <a:srgbClr val="323F4F"/>
              </a:solidFill>
            </a:endParaRPr>
          </a:p>
        </p:txBody>
      </p:sp>
      <p:cxnSp>
        <p:nvCxnSpPr>
          <p:cNvPr id="209" name="Google Shape;209;p37"/>
          <p:cNvCxnSpPr/>
          <p:nvPr/>
        </p:nvCxnSpPr>
        <p:spPr>
          <a:xfrm>
            <a:off x="6668233" y="3612020"/>
            <a:ext cx="495966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0" name="Google Shape;210;p37"/>
          <p:cNvSpPr txBox="1"/>
          <p:nvPr/>
        </p:nvSpPr>
        <p:spPr>
          <a:xfrm>
            <a:off x="11762274" y="6310383"/>
            <a:ext cx="452057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DE" sz="1333" u="none" cap="none" strike="noStrik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rPr>
              <a:t>‹#›</a:t>
            </a:fld>
            <a:endParaRPr b="1" i="0" sz="1333" u="none" cap="none" strike="noStrike">
              <a:solidFill>
                <a:schemeClr val="accen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23968b127c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600" y="614363"/>
            <a:ext cx="10001250" cy="5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968b127cb_0_20"/>
          <p:cNvSpPr txBox="1"/>
          <p:nvPr>
            <p:ph type="title"/>
          </p:nvPr>
        </p:nvSpPr>
        <p:spPr>
          <a:xfrm>
            <a:off x="145143" y="1441836"/>
            <a:ext cx="116172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 sz="6000">
                <a:solidFill>
                  <a:srgbClr val="323F4F"/>
                </a:solidFill>
              </a:rPr>
              <a:t>09 – Possibilidades</a:t>
            </a:r>
            <a:endParaRPr sz="6000">
              <a:solidFill>
                <a:srgbClr val="323F4F"/>
              </a:solidFill>
            </a:endParaRPr>
          </a:p>
        </p:txBody>
      </p:sp>
      <p:cxnSp>
        <p:nvCxnSpPr>
          <p:cNvPr id="222" name="Google Shape;222;g23968b127cb_0_20"/>
          <p:cNvCxnSpPr/>
          <p:nvPr/>
        </p:nvCxnSpPr>
        <p:spPr>
          <a:xfrm>
            <a:off x="6668233" y="3612020"/>
            <a:ext cx="4959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3" name="Google Shape;223;g23968b127cb_0_20"/>
          <p:cNvSpPr txBox="1"/>
          <p:nvPr/>
        </p:nvSpPr>
        <p:spPr>
          <a:xfrm>
            <a:off x="11762274" y="6310383"/>
            <a:ext cx="452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DE" sz="1333" u="none" cap="none" strike="noStrik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rPr>
              <a:t>‹#›</a:t>
            </a:fld>
            <a:endParaRPr b="1" i="0" sz="1333" u="none" cap="none" strike="noStrike">
              <a:solidFill>
                <a:schemeClr val="accen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968b127cb_0_32"/>
          <p:cNvSpPr txBox="1"/>
          <p:nvPr>
            <p:ph type="title"/>
          </p:nvPr>
        </p:nvSpPr>
        <p:spPr>
          <a:xfrm>
            <a:off x="960133" y="6797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						Possibilidades</a:t>
            </a:r>
            <a:endParaRPr/>
          </a:p>
        </p:txBody>
      </p:sp>
      <p:pic>
        <p:nvPicPr>
          <p:cNvPr id="229" name="Google Shape;229;g23968b127cb_0_32"/>
          <p:cNvPicPr preferRelativeResize="0"/>
          <p:nvPr/>
        </p:nvPicPr>
        <p:blipFill rotWithShape="1">
          <a:blip r:embed="rId3">
            <a:alphaModFix/>
          </a:blip>
          <a:srcRect b="0" l="31246" r="31250" t="0"/>
          <a:stretch/>
        </p:blipFill>
        <p:spPr>
          <a:xfrm>
            <a:off x="121213" y="1779650"/>
            <a:ext cx="3842700" cy="3842400"/>
          </a:xfrm>
          <a:prstGeom prst="ellipse">
            <a:avLst/>
          </a:prstGeom>
          <a:noFill/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g23968b127cb_0_32"/>
          <p:cNvSpPr txBox="1"/>
          <p:nvPr/>
        </p:nvSpPr>
        <p:spPr>
          <a:xfrm>
            <a:off x="4649550" y="3384082"/>
            <a:ext cx="42195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" name="Google Shape;231;g23968b127cb_0_32"/>
          <p:cNvSpPr txBox="1"/>
          <p:nvPr/>
        </p:nvSpPr>
        <p:spPr>
          <a:xfrm>
            <a:off x="4649550" y="1900682"/>
            <a:ext cx="42195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-"/>
            </a:pPr>
            <a:r>
              <a:rPr b="1" lang="de-DE"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Implementar lógica fuzzy</a:t>
            </a:r>
            <a:endParaRPr sz="24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2" name="Google Shape;232;g23968b127cb_0_32"/>
          <p:cNvSpPr txBox="1"/>
          <p:nvPr/>
        </p:nvSpPr>
        <p:spPr>
          <a:xfrm>
            <a:off x="4649550" y="3335625"/>
            <a:ext cx="64671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-"/>
            </a:pPr>
            <a:r>
              <a:rPr b="1" lang="de-DE"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Utilizar AutoML para identificar outras possibilidades </a:t>
            </a:r>
            <a:endParaRPr sz="24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3" name="Google Shape;233;g23968b127cb_0_32"/>
          <p:cNvSpPr txBox="1"/>
          <p:nvPr/>
        </p:nvSpPr>
        <p:spPr>
          <a:xfrm>
            <a:off x="4649550" y="4765825"/>
            <a:ext cx="64671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rPr b="1" lang="de-DE"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-  Integração com FastApi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78aa67f35_0_49"/>
          <p:cNvSpPr txBox="1"/>
          <p:nvPr>
            <p:ph type="ctrTitle"/>
          </p:nvPr>
        </p:nvSpPr>
        <p:spPr>
          <a:xfrm>
            <a:off x="354000" y="1490495"/>
            <a:ext cx="11484000" cy="193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de-DE" sz="49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“Melhor um carro funcionando que dois no Mecânico”</a:t>
            </a:r>
            <a:endParaRPr b="0" i="1" sz="49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de-DE" sz="49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							George Vieira</a:t>
            </a:r>
            <a:endParaRPr b="0" i="1" sz="49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ctrTitle"/>
          </p:nvPr>
        </p:nvSpPr>
        <p:spPr>
          <a:xfrm>
            <a:off x="298100" y="987320"/>
            <a:ext cx="1148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6000"/>
              <a:buFont typeface="Palatino Linotype"/>
              <a:buNone/>
            </a:pPr>
            <a:r>
              <a:rPr lang="de-DE"/>
              <a:t>Obrigado!</a:t>
            </a:r>
            <a:endParaRPr/>
          </a:p>
        </p:txBody>
      </p:sp>
      <p:sp>
        <p:nvSpPr>
          <p:cNvPr id="245" name="Google Shape;245;p38"/>
          <p:cNvSpPr txBox="1"/>
          <p:nvPr>
            <p:ph idx="4294967295" type="subTitle"/>
          </p:nvPr>
        </p:nvSpPr>
        <p:spPr>
          <a:xfrm>
            <a:off x="354000" y="3528291"/>
            <a:ext cx="114840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de-DE"/>
              <a:t>George Vieira - avnrb@ecomp.poli.br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de-DE"/>
              <a:t>Rodrigo Luís - rls@ecomp.poli.br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2"/>
          <p:cNvCxnSpPr/>
          <p:nvPr/>
        </p:nvCxnSpPr>
        <p:spPr>
          <a:xfrm flipH="1" rot="10800000">
            <a:off x="6668233" y="3609220"/>
            <a:ext cx="4567600" cy="2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5" name="Google Shape;55;p12"/>
          <p:cNvSpPr txBox="1"/>
          <p:nvPr/>
        </p:nvSpPr>
        <p:spPr>
          <a:xfrm>
            <a:off x="11762274" y="6310383"/>
            <a:ext cx="452057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DE" sz="1333" u="none" cap="none" strike="noStrik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rPr>
              <a:t>‹#›</a:t>
            </a:fld>
            <a:endParaRPr b="1" i="0" sz="1333" u="none" cap="none" strike="noStrike">
              <a:solidFill>
                <a:schemeClr val="accen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6" name="Google Shape;56;p12"/>
          <p:cNvSpPr txBox="1"/>
          <p:nvPr>
            <p:ph type="title"/>
          </p:nvPr>
        </p:nvSpPr>
        <p:spPr>
          <a:xfrm>
            <a:off x="145143" y="1441836"/>
            <a:ext cx="11617131" cy="309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 sz="6000">
                <a:solidFill>
                  <a:srgbClr val="323F4F"/>
                </a:solidFill>
              </a:rPr>
              <a:t>0</a:t>
            </a:r>
            <a:r>
              <a:rPr lang="de-DE" sz="6000">
                <a:solidFill>
                  <a:srgbClr val="323F4F"/>
                </a:solidFill>
              </a:rPr>
              <a:t>1</a:t>
            </a:r>
            <a:r>
              <a:rPr lang="de-DE" sz="6000">
                <a:solidFill>
                  <a:srgbClr val="323F4F"/>
                </a:solidFill>
              </a:rPr>
              <a:t> - Introdução</a:t>
            </a:r>
            <a:endParaRPr sz="60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Desafio</a:t>
            </a:r>
            <a:endParaRPr/>
          </a:p>
        </p:txBody>
      </p:sp>
      <p:pic>
        <p:nvPicPr>
          <p:cNvPr id="62" name="Google Shape;62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6661" r="16667" t="0"/>
          <a:stretch/>
        </p:blipFill>
        <p:spPr>
          <a:xfrm>
            <a:off x="121213" y="1779650"/>
            <a:ext cx="3842700" cy="3842400"/>
          </a:xfrm>
          <a:prstGeom prst="ellipse">
            <a:avLst/>
          </a:prstGeom>
          <a:noFill/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" name="Google Shape;63;p13"/>
          <p:cNvSpPr txBox="1"/>
          <p:nvPr/>
        </p:nvSpPr>
        <p:spPr>
          <a:xfrm>
            <a:off x="4649550" y="1900682"/>
            <a:ext cx="42195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-"/>
            </a:pPr>
            <a:r>
              <a:rPr b="1" lang="de-DE"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Criar um classificador de Problemas de Viaturas</a:t>
            </a:r>
            <a:endParaRPr sz="24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5056895" y="3185075"/>
            <a:ext cx="5706300" cy="29079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8591050" y="3935087"/>
            <a:ext cx="1566000" cy="1554000"/>
          </a:xfrm>
          <a:prstGeom prst="ellipse">
            <a:avLst/>
          </a:prstGeom>
          <a:noFill/>
          <a:ln cap="flat" cmpd="sng" w="9525">
            <a:solidFill>
              <a:srgbClr val="F35B6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Urgentes</a:t>
            </a:r>
            <a:endParaRPr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7303050" y="3934925"/>
            <a:ext cx="1566000" cy="1554300"/>
          </a:xfrm>
          <a:prstGeom prst="ellipse">
            <a:avLst/>
          </a:prstGeom>
          <a:noFill/>
          <a:ln cap="flat" cmpd="sng" w="9525">
            <a:solidFill>
              <a:srgbClr val="39C0B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Resolvidos</a:t>
            </a:r>
            <a:endParaRPr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5976301" y="3934920"/>
            <a:ext cx="1566000" cy="1554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Adiáveis</a:t>
            </a:r>
            <a:endParaRPr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7303050" y="338860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Problemas</a:t>
            </a: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						Resultados Pretendidos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16671" r="16671" t="0"/>
          <a:stretch/>
        </p:blipFill>
        <p:spPr>
          <a:xfrm>
            <a:off x="121213" y="1779650"/>
            <a:ext cx="3842700" cy="3842400"/>
          </a:xfrm>
          <a:prstGeom prst="ellipse">
            <a:avLst/>
          </a:prstGeom>
          <a:noFill/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4"/>
          <p:cNvSpPr txBox="1"/>
          <p:nvPr/>
        </p:nvSpPr>
        <p:spPr>
          <a:xfrm>
            <a:off x="4649550" y="3384082"/>
            <a:ext cx="42195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-"/>
            </a:pPr>
            <a:r>
              <a:rPr b="1" lang="de-DE"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Maximizar o uso de viaturas</a:t>
            </a:r>
            <a:endParaRPr sz="24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9550" y="4211082"/>
            <a:ext cx="42195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-"/>
            </a:pPr>
            <a:r>
              <a:rPr b="1" lang="de-DE"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Diminuir esforço humano</a:t>
            </a:r>
            <a:endParaRPr sz="24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649550" y="1900682"/>
            <a:ext cx="42195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-"/>
            </a:pPr>
            <a:r>
              <a:rPr b="1" lang="de-DE"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Diminuir despesas de reparo </a:t>
            </a:r>
            <a:endParaRPr sz="24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649550" y="2727782"/>
            <a:ext cx="42195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-"/>
            </a:pPr>
            <a:r>
              <a:rPr b="1" lang="de-DE"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Evitar acidentes</a:t>
            </a:r>
            <a:endParaRPr sz="24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78aa67f35_0_17"/>
          <p:cNvSpPr txBox="1"/>
          <p:nvPr>
            <p:ph type="title"/>
          </p:nvPr>
        </p:nvSpPr>
        <p:spPr>
          <a:xfrm>
            <a:off x="960133" y="679767"/>
            <a:ext cx="10272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>
                <a:solidFill>
                  <a:srgbClr val="595959"/>
                </a:solidFill>
              </a:rPr>
              <a:t>Etapas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85" name="Google Shape;85;g2378aa67f35_0_17"/>
          <p:cNvSpPr txBox="1"/>
          <p:nvPr/>
        </p:nvSpPr>
        <p:spPr>
          <a:xfrm>
            <a:off x="960125" y="1443275"/>
            <a:ext cx="47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Processamento de Linguagem Natural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86" name="Google Shape;86;g2378aa67f35_0_17"/>
          <p:cNvCxnSpPr/>
          <p:nvPr/>
        </p:nvCxnSpPr>
        <p:spPr>
          <a:xfrm>
            <a:off x="4488375" y="3029275"/>
            <a:ext cx="1056900" cy="0"/>
          </a:xfrm>
          <a:prstGeom prst="straightConnector1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7" name="Google Shape;87;g2378aa67f35_0_17"/>
          <p:cNvSpPr txBox="1"/>
          <p:nvPr/>
        </p:nvSpPr>
        <p:spPr>
          <a:xfrm>
            <a:off x="5606875" y="2857225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660000"/>
                </a:solidFill>
                <a:latin typeface="Quicksand"/>
                <a:ea typeface="Quicksand"/>
                <a:cs typeface="Quicksand"/>
                <a:sym typeface="Quicksand"/>
              </a:rPr>
              <a:t>[“O”,”capô”,”está”,”arranhado”]</a:t>
            </a:r>
            <a:endParaRPr b="1" sz="1200">
              <a:solidFill>
                <a:srgbClr val="66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88" name="Google Shape;88;g2378aa67f35_0_17"/>
          <p:cNvCxnSpPr/>
          <p:nvPr/>
        </p:nvCxnSpPr>
        <p:spPr>
          <a:xfrm>
            <a:off x="4332700" y="3510900"/>
            <a:ext cx="12126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9" name="Google Shape;89;g2378aa67f35_0_17"/>
          <p:cNvCxnSpPr/>
          <p:nvPr/>
        </p:nvCxnSpPr>
        <p:spPr>
          <a:xfrm>
            <a:off x="4111475" y="3992525"/>
            <a:ext cx="1433700" cy="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0" name="Google Shape;90;g2378aa67f35_0_17"/>
          <p:cNvCxnSpPr/>
          <p:nvPr/>
        </p:nvCxnSpPr>
        <p:spPr>
          <a:xfrm>
            <a:off x="3923025" y="4474125"/>
            <a:ext cx="1622100" cy="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1" name="Google Shape;91;g2378aa67f35_0_17"/>
          <p:cNvSpPr txBox="1"/>
          <p:nvPr/>
        </p:nvSpPr>
        <p:spPr>
          <a:xfrm>
            <a:off x="5606875" y="4302070"/>
            <a:ext cx="13986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[</a:t>
            </a:r>
            <a:r>
              <a:rPr b="1" lang="de-DE" sz="1200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[1.039498211,2.34562],[4.245666,1.23456768]]</a:t>
            </a:r>
            <a:endParaRPr b="1" sz="1200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92" name="Google Shape;92;g2378aa67f35_0_17"/>
          <p:cNvGrpSpPr/>
          <p:nvPr/>
        </p:nvGrpSpPr>
        <p:grpSpPr>
          <a:xfrm>
            <a:off x="960117" y="2492243"/>
            <a:ext cx="3608219" cy="2294049"/>
            <a:chOff x="855292" y="1413043"/>
            <a:chExt cx="3608219" cy="2294049"/>
          </a:xfrm>
        </p:grpSpPr>
        <p:sp>
          <p:nvSpPr>
            <p:cNvPr id="93" name="Google Shape;93;g2378aa67f35_0_17"/>
            <p:cNvSpPr/>
            <p:nvPr/>
          </p:nvSpPr>
          <p:spPr>
            <a:xfrm>
              <a:off x="863236" y="1706600"/>
              <a:ext cx="3600275" cy="576911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037"/>
                </a:buClr>
                <a:buSzPts val="1400"/>
                <a:buFont typeface="Calibri"/>
                <a:buNone/>
              </a:pPr>
              <a:r>
                <a:rPr b="1" lang="de-DE" sz="12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Tokenização</a:t>
              </a:r>
              <a:endParaRPr b="1" i="0" sz="12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4" name="Google Shape;94;g2378aa67f35_0_17"/>
            <p:cNvSpPr/>
            <p:nvPr/>
          </p:nvSpPr>
          <p:spPr>
            <a:xfrm>
              <a:off x="1305892" y="2665477"/>
              <a:ext cx="2714958" cy="564446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037"/>
                </a:buClr>
                <a:buSzPts val="1400"/>
                <a:buFont typeface="Calibri"/>
                <a:buNone/>
              </a:pPr>
              <a:r>
                <a:rPr b="1" lang="de-DE" sz="12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Lematização</a:t>
              </a:r>
              <a:endParaRPr b="1" i="0" sz="12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5" name="Google Shape;95;g2378aa67f35_0_17"/>
            <p:cNvSpPr/>
            <p:nvPr/>
          </p:nvSpPr>
          <p:spPr>
            <a:xfrm>
              <a:off x="1086835" y="2186038"/>
              <a:ext cx="3154200" cy="571245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037"/>
                </a:buClr>
                <a:buSzPts val="1400"/>
                <a:buFont typeface="Calibri"/>
                <a:buNone/>
              </a:pPr>
              <a:r>
                <a:rPr b="1" lang="de-DE" sz="12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Remoção de Stopwords</a:t>
              </a:r>
              <a:endParaRPr b="1" i="0" sz="12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6" name="Google Shape;96;g2378aa67f35_0_17"/>
            <p:cNvSpPr/>
            <p:nvPr/>
          </p:nvSpPr>
          <p:spPr>
            <a:xfrm>
              <a:off x="1526085" y="3144914"/>
              <a:ext cx="2272295" cy="562177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037"/>
                </a:buClr>
                <a:buSzPts val="1400"/>
                <a:buFont typeface="Calibri"/>
                <a:buNone/>
              </a:pPr>
              <a:r>
                <a:rPr b="1" lang="de-DE" sz="12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Word 2 Vec</a:t>
              </a:r>
              <a:endParaRPr b="1" i="0" sz="12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7" name="Google Shape;97;g2378aa67f35_0_17"/>
            <p:cNvSpPr/>
            <p:nvPr/>
          </p:nvSpPr>
          <p:spPr>
            <a:xfrm>
              <a:off x="855292" y="1413043"/>
              <a:ext cx="3603000" cy="3969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037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cxnSp>
        <p:nvCxnSpPr>
          <p:cNvPr id="98" name="Google Shape;98;g2378aa67f35_0_17"/>
          <p:cNvCxnSpPr/>
          <p:nvPr/>
        </p:nvCxnSpPr>
        <p:spPr>
          <a:xfrm flipH="1" rot="10800000">
            <a:off x="4627200" y="2714600"/>
            <a:ext cx="924000" cy="51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9" name="Google Shape;99;g2378aa67f35_0_17"/>
          <p:cNvSpPr txBox="1"/>
          <p:nvPr/>
        </p:nvSpPr>
        <p:spPr>
          <a:xfrm>
            <a:off x="5610075" y="2545100"/>
            <a:ext cx="20316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999FA9"/>
                </a:solidFill>
                <a:latin typeface="Quicksand"/>
                <a:ea typeface="Quicksand"/>
                <a:cs typeface="Quicksand"/>
                <a:sym typeface="Quicksand"/>
              </a:rPr>
              <a:t>“O capô está arranhado”</a:t>
            </a:r>
            <a:endParaRPr b="1" sz="1200">
              <a:solidFill>
                <a:srgbClr val="999FA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0" name="Google Shape;100;g2378aa67f35_0_17"/>
          <p:cNvSpPr txBox="1"/>
          <p:nvPr/>
        </p:nvSpPr>
        <p:spPr>
          <a:xfrm>
            <a:off x="5610075" y="3376088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990000"/>
                </a:solidFill>
                <a:latin typeface="Quicksand"/>
                <a:ea typeface="Quicksand"/>
                <a:cs typeface="Quicksand"/>
                <a:sym typeface="Quicksand"/>
              </a:rPr>
              <a:t>[”capô”,”arranhado”]</a:t>
            </a:r>
            <a:endParaRPr b="1" sz="1200">
              <a:solidFill>
                <a:srgbClr val="99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1" name="Google Shape;101;g2378aa67f35_0_17"/>
          <p:cNvSpPr txBox="1"/>
          <p:nvPr/>
        </p:nvSpPr>
        <p:spPr>
          <a:xfrm>
            <a:off x="5610075" y="3839075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888888"/>
                </a:solidFill>
                <a:latin typeface="Quicksand"/>
                <a:ea typeface="Quicksand"/>
                <a:cs typeface="Quicksand"/>
                <a:sym typeface="Quicksand"/>
              </a:rPr>
              <a:t>[”capô”,”arranhar”]</a:t>
            </a:r>
            <a:endParaRPr b="1" sz="1200">
              <a:solidFill>
                <a:srgbClr val="88888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" name="Google Shape;102;g2378aa67f35_0_17"/>
          <p:cNvSpPr/>
          <p:nvPr/>
        </p:nvSpPr>
        <p:spPr>
          <a:xfrm>
            <a:off x="1850547" y="4721595"/>
            <a:ext cx="1827373" cy="554243"/>
          </a:xfrm>
          <a:custGeom>
            <a:rect b="b" l="l" r="r" t="t"/>
            <a:pathLst>
              <a:path extrusionOk="0" h="194" w="64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ts val="1400"/>
              <a:buFont typeface="Calibri"/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ts val="1400"/>
              <a:buFont typeface="Calibri"/>
              <a:buNone/>
            </a:pPr>
            <a:r>
              <a:rPr b="1" lang="de-DE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SVM</a:t>
            </a:r>
            <a:endParaRPr b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ts val="1400"/>
              <a:buFont typeface="Calibri"/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3" name="Google Shape;103;g2378aa67f35_0_17"/>
          <p:cNvCxnSpPr/>
          <p:nvPr/>
        </p:nvCxnSpPr>
        <p:spPr>
          <a:xfrm flipH="1" rot="10800000">
            <a:off x="3741700" y="4993100"/>
            <a:ext cx="1803300" cy="15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4" name="Google Shape;104;g2378aa67f35_0_17"/>
          <p:cNvSpPr txBox="1"/>
          <p:nvPr/>
        </p:nvSpPr>
        <p:spPr>
          <a:xfrm>
            <a:off x="5606875" y="4820920"/>
            <a:ext cx="13986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[0]</a:t>
            </a:r>
            <a:endParaRPr b="1" sz="1200">
              <a:solidFill>
                <a:srgbClr val="0000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991b94b3d_0_5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3991b94b3d_0_5"/>
          <p:cNvSpPr txBox="1"/>
          <p:nvPr>
            <p:ph type="title"/>
          </p:nvPr>
        </p:nvSpPr>
        <p:spPr>
          <a:xfrm>
            <a:off x="960133" y="679767"/>
            <a:ext cx="10272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SVM</a:t>
            </a:r>
            <a:endParaRPr/>
          </a:p>
        </p:txBody>
      </p:sp>
      <p:pic>
        <p:nvPicPr>
          <p:cNvPr id="112" name="Google Shape;112;g23991b94b3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625" y="1469100"/>
            <a:ext cx="4924749" cy="469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145143" y="1441836"/>
            <a:ext cx="11617131" cy="309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 sz="6000">
                <a:solidFill>
                  <a:srgbClr val="323F4F"/>
                </a:solidFill>
              </a:rPr>
              <a:t>02 – Diagrama de Casos de Uso</a:t>
            </a:r>
            <a:endParaRPr sz="6000">
              <a:solidFill>
                <a:srgbClr val="323F4F"/>
              </a:solidFill>
            </a:endParaRPr>
          </a:p>
        </p:txBody>
      </p:sp>
      <p:cxnSp>
        <p:nvCxnSpPr>
          <p:cNvPr id="118" name="Google Shape;118;p15"/>
          <p:cNvCxnSpPr/>
          <p:nvPr/>
        </p:nvCxnSpPr>
        <p:spPr>
          <a:xfrm>
            <a:off x="6668233" y="3612020"/>
            <a:ext cx="495966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9" name="Google Shape;119;p15"/>
          <p:cNvSpPr txBox="1"/>
          <p:nvPr/>
        </p:nvSpPr>
        <p:spPr>
          <a:xfrm>
            <a:off x="11762274" y="6310383"/>
            <a:ext cx="452057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DE" sz="1333" u="none" cap="none" strike="noStrik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rPr>
              <a:t>‹#›</a:t>
            </a:fld>
            <a:endParaRPr b="1" i="0" sz="1333" u="none" cap="none" strike="noStrike">
              <a:solidFill>
                <a:schemeClr val="accen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960133" y="3749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>
                <a:solidFill>
                  <a:srgbClr val="323F4F"/>
                </a:solidFill>
              </a:rPr>
              <a:t>Casos de Uso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974" y="1266175"/>
            <a:ext cx="7703701" cy="46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PRF</dc:creator>
</cp:coreProperties>
</file>